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76" r:id="rId15"/>
    <p:sldId id="269" r:id="rId16"/>
    <p:sldId id="270" r:id="rId17"/>
    <p:sldId id="271" r:id="rId18"/>
    <p:sldId id="272" r:id="rId19"/>
    <p:sldId id="273" r:id="rId20"/>
    <p:sldId id="277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38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42AFC-5656-4EDF-9E87-4EBD24FCFD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CAD3E5-A936-440D-A598-6D460A43BF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Solution: Combining Deep Learning vision with geometric Vector Fields.</a:t>
          </a:r>
        </a:p>
      </dgm:t>
    </dgm:pt>
    <dgm:pt modelId="{A1FEAC14-A83A-4B53-ABF2-A9F2252CBD10}" type="parTrans" cxnId="{3234865F-A7ED-4C75-BC20-48FC8738DA12}">
      <dgm:prSet/>
      <dgm:spPr/>
      <dgm:t>
        <a:bodyPr/>
        <a:lstStyle/>
        <a:p>
          <a:endParaRPr lang="en-US"/>
        </a:p>
      </dgm:t>
    </dgm:pt>
    <dgm:pt modelId="{F554392E-AB62-40C4-83A7-C84F79C7BA63}" type="sibTrans" cxnId="{3234865F-A7ED-4C75-BC20-48FC8738DA12}">
      <dgm:prSet/>
      <dgm:spPr/>
      <dgm:t>
        <a:bodyPr/>
        <a:lstStyle/>
        <a:p>
          <a:endParaRPr lang="en-US"/>
        </a:p>
      </dgm:t>
    </dgm:pt>
    <dgm:pt modelId="{9E9960B1-2F6F-43C4-ADB5-160FD94229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Concept: The model does not only segment the road—it learns to predict a Flow vector field that guides the vehicle toward the safe lane center.</a:t>
          </a:r>
        </a:p>
      </dgm:t>
    </dgm:pt>
    <dgm:pt modelId="{597FA9EA-E159-4797-AE67-396C0163DC96}" type="parTrans" cxnId="{9FF16D56-F62E-41E1-9637-11CBAFB80B92}">
      <dgm:prSet/>
      <dgm:spPr/>
      <dgm:t>
        <a:bodyPr/>
        <a:lstStyle/>
        <a:p>
          <a:endParaRPr lang="en-US"/>
        </a:p>
      </dgm:t>
    </dgm:pt>
    <dgm:pt modelId="{9CD11933-EDD7-47C0-8796-D1C895BE1BC1}" type="sibTrans" cxnId="{9FF16D56-F62E-41E1-9637-11CBAFB80B92}">
      <dgm:prSet/>
      <dgm:spPr/>
      <dgm:t>
        <a:bodyPr/>
        <a:lstStyle/>
        <a:p>
          <a:endParaRPr lang="en-US"/>
        </a:p>
      </dgm:t>
    </dgm:pt>
    <dgm:pt modelId="{1F795141-A590-4731-95DF-3D38201361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Advantages: Increased smoothness, robustness to noise, and improved explainability.</a:t>
          </a:r>
        </a:p>
      </dgm:t>
    </dgm:pt>
    <dgm:pt modelId="{47AC163C-3B87-4D47-BE9D-4FB60741AFEC}" type="parTrans" cxnId="{62EC7BE3-A28D-4BB9-B7F7-2F63F7873F84}">
      <dgm:prSet/>
      <dgm:spPr/>
      <dgm:t>
        <a:bodyPr/>
        <a:lstStyle/>
        <a:p>
          <a:endParaRPr lang="en-US"/>
        </a:p>
      </dgm:t>
    </dgm:pt>
    <dgm:pt modelId="{36597454-54F2-4783-96E6-87B39A1CF3BA}" type="sibTrans" cxnId="{62EC7BE3-A28D-4BB9-B7F7-2F63F7873F84}">
      <dgm:prSet/>
      <dgm:spPr/>
      <dgm:t>
        <a:bodyPr/>
        <a:lstStyle/>
        <a:p>
          <a:endParaRPr lang="en-US"/>
        </a:p>
      </dgm:t>
    </dgm:pt>
    <dgm:pt modelId="{8071D8BB-10DB-466A-A8B1-5F57F5B28D03}" type="pres">
      <dgm:prSet presAssocID="{AA442AFC-5656-4EDF-9E87-4EBD24FCFD59}" presName="root" presStyleCnt="0">
        <dgm:presLayoutVars>
          <dgm:dir/>
          <dgm:resizeHandles val="exact"/>
        </dgm:presLayoutVars>
      </dgm:prSet>
      <dgm:spPr/>
    </dgm:pt>
    <dgm:pt modelId="{49F15467-2654-4E86-992A-119BF6C1BDE5}" type="pres">
      <dgm:prSet presAssocID="{3BCAD3E5-A936-440D-A598-6D460A43BFF0}" presName="compNode" presStyleCnt="0"/>
      <dgm:spPr/>
    </dgm:pt>
    <dgm:pt modelId="{6BE8DC5C-98BC-458E-901B-C02180E5FA2F}" type="pres">
      <dgm:prSet presAssocID="{3BCAD3E5-A936-440D-A598-6D460A43BF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CEB60568-86A7-4E53-9858-972182EAC603}" type="pres">
      <dgm:prSet presAssocID="{3BCAD3E5-A936-440D-A598-6D460A43BFF0}" presName="spaceRect" presStyleCnt="0"/>
      <dgm:spPr/>
    </dgm:pt>
    <dgm:pt modelId="{293C100F-8A8A-405E-BF28-0FDCB3133C8C}" type="pres">
      <dgm:prSet presAssocID="{3BCAD3E5-A936-440D-A598-6D460A43BFF0}" presName="textRect" presStyleLbl="revTx" presStyleIdx="0" presStyleCnt="3">
        <dgm:presLayoutVars>
          <dgm:chMax val="1"/>
          <dgm:chPref val="1"/>
        </dgm:presLayoutVars>
      </dgm:prSet>
      <dgm:spPr/>
    </dgm:pt>
    <dgm:pt modelId="{C1B68EFA-4BBF-453A-9342-1897FFD7BB55}" type="pres">
      <dgm:prSet presAssocID="{F554392E-AB62-40C4-83A7-C84F79C7BA63}" presName="sibTrans" presStyleCnt="0"/>
      <dgm:spPr/>
    </dgm:pt>
    <dgm:pt modelId="{D8D9CFE7-68D4-418C-83FB-78528060C3D8}" type="pres">
      <dgm:prSet presAssocID="{9E9960B1-2F6F-43C4-ADB5-160FD9422909}" presName="compNode" presStyleCnt="0"/>
      <dgm:spPr/>
    </dgm:pt>
    <dgm:pt modelId="{5E015771-ECF5-41A0-9130-729C5A2B6BFC}" type="pres">
      <dgm:prSet presAssocID="{9E9960B1-2F6F-43C4-ADB5-160FD94229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7DEBFF5D-EA42-4E0A-BCA0-8AEFA8AA9D2E}" type="pres">
      <dgm:prSet presAssocID="{9E9960B1-2F6F-43C4-ADB5-160FD9422909}" presName="spaceRect" presStyleCnt="0"/>
      <dgm:spPr/>
    </dgm:pt>
    <dgm:pt modelId="{3079D30B-A965-4CE6-9B4E-70C90F106348}" type="pres">
      <dgm:prSet presAssocID="{9E9960B1-2F6F-43C4-ADB5-160FD9422909}" presName="textRect" presStyleLbl="revTx" presStyleIdx="1" presStyleCnt="3">
        <dgm:presLayoutVars>
          <dgm:chMax val="1"/>
          <dgm:chPref val="1"/>
        </dgm:presLayoutVars>
      </dgm:prSet>
      <dgm:spPr/>
    </dgm:pt>
    <dgm:pt modelId="{28B052E0-6702-4B86-93BA-922973F182C6}" type="pres">
      <dgm:prSet presAssocID="{9CD11933-EDD7-47C0-8796-D1C895BE1BC1}" presName="sibTrans" presStyleCnt="0"/>
      <dgm:spPr/>
    </dgm:pt>
    <dgm:pt modelId="{AB441CD1-E6DE-4C34-A595-7FE8B17EC75E}" type="pres">
      <dgm:prSet presAssocID="{1F795141-A590-4731-95DF-3D382013610C}" presName="compNode" presStyleCnt="0"/>
      <dgm:spPr/>
    </dgm:pt>
    <dgm:pt modelId="{E3E50106-FD75-4EAB-88EB-3721DAB00970}" type="pres">
      <dgm:prSet presAssocID="{1F795141-A590-4731-95DF-3D38201361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85F7EFE9-DA52-4FF5-AB4E-A1B261106B24}" type="pres">
      <dgm:prSet presAssocID="{1F795141-A590-4731-95DF-3D382013610C}" presName="spaceRect" presStyleCnt="0"/>
      <dgm:spPr/>
    </dgm:pt>
    <dgm:pt modelId="{40C21482-6880-4E84-BCB3-E9E4A1CEA23C}" type="pres">
      <dgm:prSet presAssocID="{1F795141-A590-4731-95DF-3D38201361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C9E806-E941-4FD3-8031-8668585A9AE7}" type="presOf" srcId="{9E9960B1-2F6F-43C4-ADB5-160FD9422909}" destId="{3079D30B-A965-4CE6-9B4E-70C90F106348}" srcOrd="0" destOrd="0" presId="urn:microsoft.com/office/officeart/2018/2/layout/IconLabelList"/>
    <dgm:cxn modelId="{3234865F-A7ED-4C75-BC20-48FC8738DA12}" srcId="{AA442AFC-5656-4EDF-9E87-4EBD24FCFD59}" destId="{3BCAD3E5-A936-440D-A598-6D460A43BFF0}" srcOrd="0" destOrd="0" parTransId="{A1FEAC14-A83A-4B53-ABF2-A9F2252CBD10}" sibTransId="{F554392E-AB62-40C4-83A7-C84F79C7BA63}"/>
    <dgm:cxn modelId="{7DBF3361-6DB3-434E-B063-907B14A2D856}" type="presOf" srcId="{3BCAD3E5-A936-440D-A598-6D460A43BFF0}" destId="{293C100F-8A8A-405E-BF28-0FDCB3133C8C}" srcOrd="0" destOrd="0" presId="urn:microsoft.com/office/officeart/2018/2/layout/IconLabelList"/>
    <dgm:cxn modelId="{9FF16D56-F62E-41E1-9637-11CBAFB80B92}" srcId="{AA442AFC-5656-4EDF-9E87-4EBD24FCFD59}" destId="{9E9960B1-2F6F-43C4-ADB5-160FD9422909}" srcOrd="1" destOrd="0" parTransId="{597FA9EA-E159-4797-AE67-396C0163DC96}" sibTransId="{9CD11933-EDD7-47C0-8796-D1C895BE1BC1}"/>
    <dgm:cxn modelId="{F8C07A87-331A-4A27-87CF-E6704EEA6A60}" type="presOf" srcId="{AA442AFC-5656-4EDF-9E87-4EBD24FCFD59}" destId="{8071D8BB-10DB-466A-A8B1-5F57F5B28D03}" srcOrd="0" destOrd="0" presId="urn:microsoft.com/office/officeart/2018/2/layout/IconLabelList"/>
    <dgm:cxn modelId="{A0DEA2DF-F418-4ACA-956F-998022CA73DC}" type="presOf" srcId="{1F795141-A590-4731-95DF-3D382013610C}" destId="{40C21482-6880-4E84-BCB3-E9E4A1CEA23C}" srcOrd="0" destOrd="0" presId="urn:microsoft.com/office/officeart/2018/2/layout/IconLabelList"/>
    <dgm:cxn modelId="{62EC7BE3-A28D-4BB9-B7F7-2F63F7873F84}" srcId="{AA442AFC-5656-4EDF-9E87-4EBD24FCFD59}" destId="{1F795141-A590-4731-95DF-3D382013610C}" srcOrd="2" destOrd="0" parTransId="{47AC163C-3B87-4D47-BE9D-4FB60741AFEC}" sibTransId="{36597454-54F2-4783-96E6-87B39A1CF3BA}"/>
    <dgm:cxn modelId="{ED947C98-0609-46D8-AC33-E05FE847DDC5}" type="presParOf" srcId="{8071D8BB-10DB-466A-A8B1-5F57F5B28D03}" destId="{49F15467-2654-4E86-992A-119BF6C1BDE5}" srcOrd="0" destOrd="0" presId="urn:microsoft.com/office/officeart/2018/2/layout/IconLabelList"/>
    <dgm:cxn modelId="{B71F1C58-AD04-433B-8D09-2461FA7357F2}" type="presParOf" srcId="{49F15467-2654-4E86-992A-119BF6C1BDE5}" destId="{6BE8DC5C-98BC-458E-901B-C02180E5FA2F}" srcOrd="0" destOrd="0" presId="urn:microsoft.com/office/officeart/2018/2/layout/IconLabelList"/>
    <dgm:cxn modelId="{68382A73-4DD6-4D96-8DDE-E284A281E2FF}" type="presParOf" srcId="{49F15467-2654-4E86-992A-119BF6C1BDE5}" destId="{CEB60568-86A7-4E53-9858-972182EAC603}" srcOrd="1" destOrd="0" presId="urn:microsoft.com/office/officeart/2018/2/layout/IconLabelList"/>
    <dgm:cxn modelId="{A5E294E4-041F-4D16-9B48-8E3D9AF32E06}" type="presParOf" srcId="{49F15467-2654-4E86-992A-119BF6C1BDE5}" destId="{293C100F-8A8A-405E-BF28-0FDCB3133C8C}" srcOrd="2" destOrd="0" presId="urn:microsoft.com/office/officeart/2018/2/layout/IconLabelList"/>
    <dgm:cxn modelId="{089A0ECB-AA81-41A2-92C0-54C53DA74B60}" type="presParOf" srcId="{8071D8BB-10DB-466A-A8B1-5F57F5B28D03}" destId="{C1B68EFA-4BBF-453A-9342-1897FFD7BB55}" srcOrd="1" destOrd="0" presId="urn:microsoft.com/office/officeart/2018/2/layout/IconLabelList"/>
    <dgm:cxn modelId="{7AAF729F-B9E5-4100-A8CD-253624562D8B}" type="presParOf" srcId="{8071D8BB-10DB-466A-A8B1-5F57F5B28D03}" destId="{D8D9CFE7-68D4-418C-83FB-78528060C3D8}" srcOrd="2" destOrd="0" presId="urn:microsoft.com/office/officeart/2018/2/layout/IconLabelList"/>
    <dgm:cxn modelId="{D7FBDBE6-4E67-49DC-8C2D-4F1308EE4793}" type="presParOf" srcId="{D8D9CFE7-68D4-418C-83FB-78528060C3D8}" destId="{5E015771-ECF5-41A0-9130-729C5A2B6BFC}" srcOrd="0" destOrd="0" presId="urn:microsoft.com/office/officeart/2018/2/layout/IconLabelList"/>
    <dgm:cxn modelId="{38F1585B-21E5-49E4-9792-ADFA57AE1FD6}" type="presParOf" srcId="{D8D9CFE7-68D4-418C-83FB-78528060C3D8}" destId="{7DEBFF5D-EA42-4E0A-BCA0-8AEFA8AA9D2E}" srcOrd="1" destOrd="0" presId="urn:microsoft.com/office/officeart/2018/2/layout/IconLabelList"/>
    <dgm:cxn modelId="{F1701E19-FC5C-4C2D-9082-C2E3F5BC224B}" type="presParOf" srcId="{D8D9CFE7-68D4-418C-83FB-78528060C3D8}" destId="{3079D30B-A965-4CE6-9B4E-70C90F106348}" srcOrd="2" destOrd="0" presId="urn:microsoft.com/office/officeart/2018/2/layout/IconLabelList"/>
    <dgm:cxn modelId="{179A1C85-4A6D-4CD3-83A0-A435FFD625A2}" type="presParOf" srcId="{8071D8BB-10DB-466A-A8B1-5F57F5B28D03}" destId="{28B052E0-6702-4B86-93BA-922973F182C6}" srcOrd="3" destOrd="0" presId="urn:microsoft.com/office/officeart/2018/2/layout/IconLabelList"/>
    <dgm:cxn modelId="{01FD5950-365F-4D47-B4FD-1EEAD7E2A995}" type="presParOf" srcId="{8071D8BB-10DB-466A-A8B1-5F57F5B28D03}" destId="{AB441CD1-E6DE-4C34-A595-7FE8B17EC75E}" srcOrd="4" destOrd="0" presId="urn:microsoft.com/office/officeart/2018/2/layout/IconLabelList"/>
    <dgm:cxn modelId="{9E800EC5-7D7A-4388-BE57-9E9E7466F4CB}" type="presParOf" srcId="{AB441CD1-E6DE-4C34-A595-7FE8B17EC75E}" destId="{E3E50106-FD75-4EAB-88EB-3721DAB00970}" srcOrd="0" destOrd="0" presId="urn:microsoft.com/office/officeart/2018/2/layout/IconLabelList"/>
    <dgm:cxn modelId="{47187FE9-577A-43D2-B1DB-5FB449B6B284}" type="presParOf" srcId="{AB441CD1-E6DE-4C34-A595-7FE8B17EC75E}" destId="{85F7EFE9-DA52-4FF5-AB4E-A1B261106B24}" srcOrd="1" destOrd="0" presId="urn:microsoft.com/office/officeart/2018/2/layout/IconLabelList"/>
    <dgm:cxn modelId="{CC5BFAE9-8B29-46ED-A12E-5D6AD7103643}" type="presParOf" srcId="{AB441CD1-E6DE-4C34-A595-7FE8B17EC75E}" destId="{40C21482-6880-4E84-BCB3-E9E4A1CEA23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8DC5C-98BC-458E-901B-C02180E5FA2F}">
      <dsp:nvSpPr>
        <dsp:cNvPr id="0" name=""/>
        <dsp:cNvSpPr/>
      </dsp:nvSpPr>
      <dsp:spPr>
        <a:xfrm>
          <a:off x="1159068" y="766205"/>
          <a:ext cx="1290992" cy="1290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C100F-8A8A-405E-BF28-0FDCB3133C8C}">
      <dsp:nvSpPr>
        <dsp:cNvPr id="0" name=""/>
        <dsp:cNvSpPr/>
      </dsp:nvSpPr>
      <dsp:spPr>
        <a:xfrm>
          <a:off x="370128" y="2412163"/>
          <a:ext cx="28688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Solution: Combining Deep Learning vision with geometric Vector Fields.</a:t>
          </a:r>
        </a:p>
      </dsp:txBody>
      <dsp:txXfrm>
        <a:off x="370128" y="2412163"/>
        <a:ext cx="2868872" cy="720000"/>
      </dsp:txXfrm>
    </dsp:sp>
    <dsp:sp modelId="{5E015771-ECF5-41A0-9130-729C5A2B6BFC}">
      <dsp:nvSpPr>
        <dsp:cNvPr id="0" name=""/>
        <dsp:cNvSpPr/>
      </dsp:nvSpPr>
      <dsp:spPr>
        <a:xfrm>
          <a:off x="4529993" y="766205"/>
          <a:ext cx="1290992" cy="1290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9D30B-A965-4CE6-9B4E-70C90F106348}">
      <dsp:nvSpPr>
        <dsp:cNvPr id="0" name=""/>
        <dsp:cNvSpPr/>
      </dsp:nvSpPr>
      <dsp:spPr>
        <a:xfrm>
          <a:off x="3741053" y="2412163"/>
          <a:ext cx="28688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Concept: The model does not only segment the road—it learns to predict a Flow vector field that guides the vehicle toward the safe lane center.</a:t>
          </a:r>
        </a:p>
      </dsp:txBody>
      <dsp:txXfrm>
        <a:off x="3741053" y="2412163"/>
        <a:ext cx="2868872" cy="720000"/>
      </dsp:txXfrm>
    </dsp:sp>
    <dsp:sp modelId="{E3E50106-FD75-4EAB-88EB-3721DAB00970}">
      <dsp:nvSpPr>
        <dsp:cNvPr id="0" name=""/>
        <dsp:cNvSpPr/>
      </dsp:nvSpPr>
      <dsp:spPr>
        <a:xfrm>
          <a:off x="7900918" y="766205"/>
          <a:ext cx="1290992" cy="1290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21482-6880-4E84-BCB3-E9E4A1CEA23C}">
      <dsp:nvSpPr>
        <dsp:cNvPr id="0" name=""/>
        <dsp:cNvSpPr/>
      </dsp:nvSpPr>
      <dsp:spPr>
        <a:xfrm>
          <a:off x="7111978" y="2412163"/>
          <a:ext cx="28688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Advantages: Increased smoothness, robustness to noise, and improved explainability.</a:t>
          </a:r>
        </a:p>
      </dsp:txBody>
      <dsp:txXfrm>
        <a:off x="7111978" y="2412163"/>
        <a:ext cx="286887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4D49E-960C-4B9C-AA30-0B9D9A006FF0}" type="datetimeFigureOut">
              <a:rPr lang="en-IL" smtClean="0"/>
              <a:t>19/01/2026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601CB-F1C8-4EF7-8A58-7D9416E597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258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601CB-F1C8-4EF7-8A58-7D9416E5975D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376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algorithm converts geometric distance information into a navigational signal. The gradient of the distance map naturally points toward safer, more central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Both outputs are derived from the same visual features. The potential captures *where it is safe*, while the flow captures *how to move locally*.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947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96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4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25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54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7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8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4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2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063" rtl="1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797" indent="-305908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r" defTabSz="457063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r" defTabSz="457063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Explainable Navigation Cues via Dual-Head Deep Learning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Explainable Vision-Based Navigation on Lane-less Roads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42C53-7A0F-3469-EA3F-598FE25C545E}"/>
              </a:ext>
            </a:extLst>
          </p:cNvPr>
          <p:cNvSpPr txBox="1"/>
          <p:nvPr/>
        </p:nvSpPr>
        <p:spPr>
          <a:xfrm>
            <a:off x="1460441" y="4914210"/>
            <a:ext cx="724055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Presenters: </a:t>
            </a:r>
          </a:p>
          <a:p>
            <a:r>
              <a:rPr lang="en-US" sz="2800" dirty="0"/>
              <a:t>SHACHAR LEVI </a:t>
            </a:r>
          </a:p>
          <a:p>
            <a:r>
              <a:rPr lang="en-US" sz="2800" dirty="0"/>
              <a:t>GUY YOGEV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Proposed Model</a:t>
            </a:r>
            <a:r>
              <a:rPr lang="en-US" dirty="0"/>
              <a:t>- Dual-Head ResNet50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 rtl="0"/>
            <a:r>
              <a:rPr lang="en-US" dirty="0"/>
              <a:t>Backbone: ResNet50 for fine visual feature extraction.</a:t>
            </a:r>
          </a:p>
          <a:p>
            <a:pPr algn="l" rtl="0"/>
            <a:r>
              <a:rPr lang="en-US" dirty="0"/>
              <a:t>Structure: Shared encoder → split decoder with two heads.</a:t>
            </a:r>
          </a:p>
          <a:p>
            <a:pPr algn="l" rtl="0"/>
            <a:r>
              <a:rPr lang="en-US" dirty="0"/>
              <a:t>Head 1 – Segmentation:</a:t>
            </a:r>
          </a:p>
          <a:p>
            <a:pPr algn="l" rtl="0"/>
            <a:r>
              <a:rPr lang="en-US" dirty="0"/>
              <a:t>- Output: 1 channel (scalar probability).</a:t>
            </a:r>
          </a:p>
          <a:p>
            <a:pPr algn="l" rtl="0"/>
            <a:r>
              <a:rPr lang="en-US" dirty="0"/>
              <a:t>- Meaning: Road vs non-road probability.</a:t>
            </a:r>
          </a:p>
          <a:p>
            <a:pPr algn="l" rtl="0"/>
            <a:r>
              <a:rPr lang="en-US" dirty="0"/>
              <a:t>Head 2 – Flow:</a:t>
            </a:r>
          </a:p>
          <a:p>
            <a:pPr algn="l" rtl="0"/>
            <a:r>
              <a:rPr lang="en-US" dirty="0"/>
              <a:t>- Output: 2 channels (X and Y).</a:t>
            </a:r>
          </a:p>
          <a:p>
            <a:pPr algn="l" rtl="0"/>
            <a:r>
              <a:rPr lang="en-US" dirty="0"/>
              <a:t>- Value range: [-1, 1] via Tanh.</a:t>
            </a:r>
          </a:p>
          <a:p>
            <a:pPr algn="l" rtl="0"/>
            <a:r>
              <a:rPr lang="en-US" dirty="0"/>
              <a:t>- Meaning: Directional vector toward safer region.</a:t>
            </a:r>
          </a:p>
          <a:p>
            <a:pPr algn="l" rtl="0"/>
            <a:r>
              <a:rPr lang="en-US" dirty="0"/>
              <a:t>Speaker notes: Each pixel outputs an arrow telling us which way to move for smoother navigation.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C0DAB-8911-B581-E9A1-CB09E96035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655" b="-1"/>
          <a:stretch>
            <a:fillRect/>
          </a:stretch>
        </p:blipFill>
        <p:spPr>
          <a:xfrm>
            <a:off x="-8619" y="10"/>
            <a:ext cx="6094411" cy="338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94EB6-1F05-4B3A-09F7-B9B3B2AF56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" r="13135" b="2"/>
          <a:stretch>
            <a:fillRect/>
          </a:stretch>
        </p:blipFill>
        <p:spPr>
          <a:xfrm>
            <a:off x="-10644" y="3429000"/>
            <a:ext cx="6094412" cy="3429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5396" y="1"/>
            <a:ext cx="59334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695" y="609600"/>
            <a:ext cx="4536943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/>
              <a:t>Algorithm 2: Dual-Head Forward 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695" y="1732449"/>
            <a:ext cx="4402450" cy="4058751"/>
          </a:xfrm>
        </p:spPr>
        <p:txBody>
          <a:bodyPr anchor="t">
            <a:normAutofit/>
          </a:bodyPr>
          <a:lstStyle/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Input: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    RGB image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Steps: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1. Extract visual features using Encoder (</a:t>
            </a:r>
            <a:r>
              <a:rPr lang="en-US" sz="1100" dirty="0" err="1"/>
              <a:t>ResNet</a:t>
            </a:r>
            <a:r>
              <a:rPr lang="en-US" sz="1100" dirty="0"/>
              <a:t>)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2. Decode features to a shared spatial representation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endParaRPr lang="en-US" sz="1100" dirty="0"/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3. Predict a safety potential map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   (how safe each pixel is)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endParaRPr lang="en-US" sz="1100" dirty="0"/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4. Predict a flow field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   (direction of movement toward safer areas)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endParaRPr lang="en-US" sz="1100" dirty="0"/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Output: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    Safety potential map</a:t>
            </a:r>
          </a:p>
          <a:p>
            <a:pPr algn="l" rtl="0">
              <a:lnSpc>
                <a:spcPct val="90000"/>
              </a:lnSpc>
              <a:buClr>
                <a:srgbClr val="FB9D05"/>
              </a:buClr>
            </a:pPr>
            <a:r>
              <a:rPr lang="en-US" sz="1100" dirty="0"/>
              <a:t>    Navigation flow vectors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0" y="-2"/>
            <a:ext cx="6087112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71" y="1118808"/>
            <a:ext cx="4670250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/>
              <a:t>Training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076" y="1118809"/>
            <a:ext cx="5048448" cy="4747681"/>
          </a:xfrm>
          <a:effectLst/>
        </p:spPr>
        <p:txBody>
          <a:bodyPr anchor="ctr">
            <a:normAutofit/>
          </a:bodyPr>
          <a:lstStyle/>
          <a:p>
            <a:pPr algn="l" rtl="0"/>
            <a:r>
              <a:rPr lang="en-US" dirty="0">
                <a:solidFill>
                  <a:schemeClr val="tx1"/>
                </a:solidFill>
              </a:rPr>
              <a:t>The potential head is trained using Binary Cross-Entropy loss.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The flow head is trained using Mean Squared Error on vector components.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Joint optimization aligns visual perception with navigational intent.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ater droplet on a petal">
            <a:extLst>
              <a:ext uri="{FF2B5EF4-FFF2-40B4-BE49-F238E27FC236}">
                <a16:creationId xmlns:a16="http://schemas.microsoft.com/office/drawing/2014/main" id="{2202C88C-6B12-F168-0184-3CDEB0355A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l="26"/>
          <a:stretch>
            <a:fillRect/>
          </a:stretch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604DC-E058-9B38-C749-6EE52BAE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5" cy="970450"/>
          </a:xfrm>
        </p:spPr>
        <p:txBody>
          <a:bodyPr>
            <a:normAutofit/>
          </a:bodyPr>
          <a:lstStyle/>
          <a:p>
            <a:r>
              <a:rPr lang="en-US"/>
              <a:t>Smart Augmentations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8548-18CE-7756-70B0-7F9A6D5E9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57" y="1732449"/>
            <a:ext cx="10351065" cy="4058751"/>
          </a:xfrm>
        </p:spPr>
        <p:txBody>
          <a:bodyPr anchor="ctr">
            <a:normAutofit/>
          </a:bodyPr>
          <a:lstStyle/>
          <a:p>
            <a:pPr marL="36889" indent="0" algn="l">
              <a:buNone/>
            </a:pPr>
            <a:r>
              <a:rPr lang="en-US" dirty="0"/>
              <a:t>Goal: Prevent overfitting and improve generalization.</a:t>
            </a:r>
          </a:p>
          <a:p>
            <a:pPr marL="36889" indent="0" algn="l">
              <a:buNone/>
            </a:pPr>
            <a:r>
              <a:rPr lang="en-US" dirty="0"/>
              <a:t>Types of augmentations:</a:t>
            </a:r>
          </a:p>
          <a:p>
            <a:pPr algn="l" rtl="0"/>
            <a:r>
              <a:rPr lang="en-US" dirty="0"/>
              <a:t> lighting shifts,</a:t>
            </a:r>
          </a:p>
          <a:p>
            <a:pPr algn="l" rtl="0"/>
            <a:r>
              <a:rPr lang="en-US" dirty="0"/>
              <a:t> motion blur,</a:t>
            </a:r>
          </a:p>
          <a:p>
            <a:pPr algn="l" rtl="0"/>
            <a:r>
              <a:rPr lang="en-US" dirty="0"/>
              <a:t> mild rotations (±5°).</a:t>
            </a:r>
          </a:p>
          <a:p>
            <a:pPr algn="l" rtl="0"/>
            <a:r>
              <a:rPr lang="en-US" dirty="0"/>
              <a:t>Horizontal flips.</a:t>
            </a:r>
          </a:p>
          <a:p>
            <a:pPr algn="l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5618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55F12-EF9F-A316-6799-E878CACC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95" y="1115568"/>
            <a:ext cx="3486708" cy="4626864"/>
          </a:xfrm>
        </p:spPr>
        <p:txBody>
          <a:bodyPr>
            <a:normAutofit/>
          </a:bodyPr>
          <a:lstStyle/>
          <a:p>
            <a:pPr rtl="0"/>
            <a:r>
              <a:rPr lang="en-US" sz="3600" dirty="0"/>
              <a:t>Baselines – Competitors</a:t>
            </a:r>
            <a:endParaRPr lang="en-IL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92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7BD6-86BA-6322-57EB-BF8D4E4A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068" y="1115568"/>
            <a:ext cx="6243726" cy="4626864"/>
          </a:xfrm>
        </p:spPr>
        <p:txBody>
          <a:bodyPr anchor="ctr">
            <a:normAutofit/>
          </a:bodyPr>
          <a:lstStyle/>
          <a:p>
            <a:pPr algn="l" rtl="0"/>
            <a:r>
              <a:rPr lang="en-US" dirty="0"/>
              <a:t>To validate, we compared against two controlled baselines:</a:t>
            </a:r>
          </a:p>
          <a:p>
            <a:pPr algn="l" rtl="0"/>
            <a:r>
              <a:rPr lang="en-US" dirty="0"/>
              <a:t>1. U‑Net Classic: standard segmentation model.</a:t>
            </a:r>
          </a:p>
          <a:p>
            <a:pPr algn="l" rtl="0"/>
            <a:r>
              <a:rPr lang="en-US" dirty="0"/>
              <a:t>2. Single-Head ResNet50: same backbone without Flow head.</a:t>
            </a:r>
          </a:p>
          <a:p>
            <a:pPr algn="l" rtl="0"/>
            <a:r>
              <a:rPr lang="en-US" dirty="0"/>
              <a:t>Goal: Isolate contribution of Flow head and prove improvement is architectural, not computational.</a:t>
            </a:r>
          </a:p>
          <a:p>
            <a:pPr algn="l" rtl="0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51267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623" y="753046"/>
            <a:ext cx="9437575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 rtl="0"/>
            <a:r>
              <a:rPr lang="en-US" sz="4800" dirty="0"/>
              <a:t>Quantitative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14B8F6-3670-ADB5-3039-305390715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41805"/>
              </p:ext>
            </p:extLst>
          </p:nvPr>
        </p:nvGraphicFramePr>
        <p:xfrm>
          <a:off x="639774" y="2931060"/>
          <a:ext cx="10909272" cy="29276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14636">
                  <a:extLst>
                    <a:ext uri="{9D8B030D-6E8A-4147-A177-3AD203B41FA5}">
                      <a16:colId xmlns:a16="http://schemas.microsoft.com/office/drawing/2014/main" val="2839923690"/>
                    </a:ext>
                  </a:extLst>
                </a:gridCol>
                <a:gridCol w="1779352">
                  <a:extLst>
                    <a:ext uri="{9D8B030D-6E8A-4147-A177-3AD203B41FA5}">
                      <a16:colId xmlns:a16="http://schemas.microsoft.com/office/drawing/2014/main" val="995996643"/>
                    </a:ext>
                  </a:extLst>
                </a:gridCol>
                <a:gridCol w="2145643">
                  <a:extLst>
                    <a:ext uri="{9D8B030D-6E8A-4147-A177-3AD203B41FA5}">
                      <a16:colId xmlns:a16="http://schemas.microsoft.com/office/drawing/2014/main" val="2082721495"/>
                    </a:ext>
                  </a:extLst>
                </a:gridCol>
                <a:gridCol w="3569641">
                  <a:extLst>
                    <a:ext uri="{9D8B030D-6E8A-4147-A177-3AD203B41FA5}">
                      <a16:colId xmlns:a16="http://schemas.microsoft.com/office/drawing/2014/main" val="4014639365"/>
                    </a:ext>
                  </a:extLst>
                </a:gridCol>
              </a:tblGrid>
              <a:tr h="8331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cap="none" spc="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marL="129694" marR="92639" marT="185278" marB="18527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cap="none" spc="0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sz="2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9694" marR="92639" marT="185278" marB="18527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cap="none" spc="0">
                          <a:solidFill>
                            <a:schemeClr val="bg1"/>
                          </a:solidFill>
                        </a:rPr>
                        <a:t>RMSE (px)</a:t>
                      </a:r>
                      <a:endParaRPr lang="en-US" sz="2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9694" marR="92639" marT="185278" marB="18527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cap="none" spc="0">
                          <a:solidFill>
                            <a:schemeClr val="bg1"/>
                          </a:solidFill>
                        </a:rPr>
                        <a:t>Smoothness</a:t>
                      </a:r>
                    </a:p>
                  </a:txBody>
                  <a:tcPr marL="129694" marR="92639" marT="185278" marB="18527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26875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 err="1"/>
                        <a:t>FlowNav</a:t>
                      </a:r>
                      <a:r>
                        <a:rPr lang="en-US" sz="2500" b="1" cap="none" spc="0" dirty="0">
                          <a:solidFill>
                            <a:schemeClr val="tx1"/>
                          </a:solidFill>
                        </a:rPr>
                        <a:t> (Ours)</a:t>
                      </a:r>
                      <a:endParaRPr lang="en-US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b="1" cap="none" spc="0">
                          <a:solidFill>
                            <a:schemeClr val="tx1"/>
                          </a:solidFill>
                        </a:rPr>
                        <a:t>0.829</a:t>
                      </a:r>
                      <a:endParaRPr lang="en-IL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b="1" cap="none" spc="0" dirty="0">
                          <a:solidFill>
                            <a:schemeClr val="tx1"/>
                          </a:solidFill>
                        </a:rPr>
                        <a:t>3.33</a:t>
                      </a:r>
                      <a:endParaRPr lang="en-IL" sz="25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b="1" cap="none" spc="0">
                          <a:solidFill>
                            <a:schemeClr val="tx1"/>
                          </a:solidFill>
                        </a:rPr>
                        <a:t>0.127</a:t>
                      </a:r>
                      <a:endParaRPr lang="en-IL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295282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Classic U-Net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cap="none" spc="0">
                          <a:solidFill>
                            <a:schemeClr val="tx1"/>
                          </a:solidFill>
                        </a:rPr>
                        <a:t>0.685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cap="none" spc="0">
                          <a:solidFill>
                            <a:schemeClr val="tx1"/>
                          </a:solidFill>
                        </a:rPr>
                        <a:t>39.14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cap="none" spc="0">
                          <a:solidFill>
                            <a:schemeClr val="tx1"/>
                          </a:solidFill>
                        </a:rPr>
                        <a:t>2.129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90481"/>
                  </a:ext>
                </a:extLst>
              </a:tr>
              <a:tr h="694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ResNet50-Single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cap="none" spc="0">
                          <a:solidFill>
                            <a:schemeClr val="tx1"/>
                          </a:solidFill>
                        </a:rPr>
                        <a:t>0.831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cap="none" spc="0">
                          <a:solidFill>
                            <a:schemeClr val="tx1"/>
                          </a:solidFill>
                        </a:rPr>
                        <a:t>43.02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L" sz="2500" cap="none" spc="0" dirty="0">
                          <a:solidFill>
                            <a:schemeClr val="tx1"/>
                          </a:solidFill>
                        </a:rPr>
                        <a:t>1.210</a:t>
                      </a:r>
                    </a:p>
                  </a:txBody>
                  <a:tcPr marL="129694" marR="92639" marT="92639" marB="1852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361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Qualitative Comparison: All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395" y="5825942"/>
            <a:ext cx="95002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/>
              <a:t>FlowNav</a:t>
            </a:r>
            <a:r>
              <a:rPr dirty="0"/>
              <a:t> produces smoother and more centered trajectories compared to  single-head baselines,</a:t>
            </a:r>
            <a:endParaRPr lang="he-IL" dirty="0"/>
          </a:p>
          <a:p>
            <a:r>
              <a:rPr dirty="0"/>
              <a:t> especially in noisy or ambiguous scenes.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87CD1-48D5-8291-3BFD-A0DC2C6A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7" b="5572"/>
          <a:stretch>
            <a:fillRect/>
          </a:stretch>
        </p:blipFill>
        <p:spPr>
          <a:xfrm>
            <a:off x="7232585" y="1822968"/>
            <a:ext cx="4506819" cy="3595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BE0056-3AE3-4FBE-E913-48BE3511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8" y="3858285"/>
            <a:ext cx="6002958" cy="167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CF85F2-A1E7-C7A9-0F30-A6F8BE5F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6" y="1698537"/>
            <a:ext cx="6272102" cy="19842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Runtime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dirty="0"/>
              <a:t>All evaluated models operate in real-time on GPU.</a:t>
            </a:r>
          </a:p>
          <a:p>
            <a:pPr algn="l" rtl="0"/>
            <a:r>
              <a:rPr dirty="0"/>
              <a:t>The proposed dual-head model consistently exceeds 30 FPS.</a:t>
            </a:r>
          </a:p>
          <a:p>
            <a:pPr algn="l" rtl="0"/>
            <a:r>
              <a:rPr dirty="0"/>
              <a:t>The flow head introduces only minor computational overhead.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35A59-9F2C-DD65-739C-762155AD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3" y="3183340"/>
            <a:ext cx="9836772" cy="32953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5" cy="1164772"/>
          </a:xfrm>
        </p:spPr>
        <p:txBody>
          <a:bodyPr>
            <a:normAutofit/>
          </a:bodyPr>
          <a:lstStyle/>
          <a:p>
            <a:r>
              <a:t>Conclusions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2046514"/>
            <a:ext cx="12188825" cy="481148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206" y="2481943"/>
            <a:ext cx="9707767" cy="3309258"/>
          </a:xfrm>
        </p:spPr>
        <p:txBody>
          <a:bodyPr>
            <a:normAutofit/>
          </a:bodyPr>
          <a:lstStyle/>
          <a:p>
            <a:pPr algn="l" rtl="0"/>
            <a:r>
              <a:rPr dirty="0"/>
              <a:t>Learning a flow field provides actionable navigation cues beyond segmentation.</a:t>
            </a:r>
          </a:p>
          <a:p>
            <a:pPr algn="l" rtl="0"/>
            <a:r>
              <a:rPr dirty="0"/>
              <a:t>The dual-head formulation improves path stability and accuracy.</a:t>
            </a:r>
          </a:p>
          <a:p>
            <a:pPr algn="l" rtl="0"/>
            <a:r>
              <a:rPr dirty="0"/>
              <a:t>The approach is interpretable, robust, and suitable for real-time deployment.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734" y="1078264"/>
            <a:ext cx="3422039" cy="4701473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835" y="1078263"/>
            <a:ext cx="6115985" cy="4701474"/>
          </a:xfrm>
          <a:effectLst/>
        </p:spPr>
        <p:txBody>
          <a:bodyPr anchor="ctr">
            <a:normAutofit/>
          </a:bodyPr>
          <a:lstStyle/>
          <a:p>
            <a:pPr algn="l" rtl="0"/>
            <a:r>
              <a:rPr dirty="0"/>
              <a:t>Integration with a closed-loop vehicle controller or simulator (e.g., CARLA).</a:t>
            </a:r>
          </a:p>
          <a:p>
            <a:pPr algn="l" rtl="0"/>
            <a:r>
              <a:rPr dirty="0"/>
              <a:t>Temporal consistency using video-based models.</a:t>
            </a:r>
          </a:p>
          <a:p>
            <a:pPr algn="l" rtl="0"/>
            <a:r>
              <a:rPr lang="en-US" dirty="0"/>
              <a:t>add BDD dataset for weather + environment diversity</a:t>
            </a:r>
            <a:r>
              <a:rPr dirty="0"/>
              <a:t>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4819" y="609600"/>
            <a:ext cx="5976516" cy="970450"/>
          </a:xfrm>
        </p:spPr>
        <p:txBody>
          <a:bodyPr>
            <a:normAutofit/>
          </a:bodyPr>
          <a:lstStyle/>
          <a:p>
            <a:r>
              <a:t>Problem Statement</a:t>
            </a:r>
          </a:p>
        </p:txBody>
      </p:sp>
      <p:pic>
        <p:nvPicPr>
          <p:cNvPr id="5" name="Picture 4" descr="קו סיום שחור-לבן">
            <a:extLst>
              <a:ext uri="{FF2B5EF4-FFF2-40B4-BE49-F238E27FC236}">
                <a16:creationId xmlns:a16="http://schemas.microsoft.com/office/drawing/2014/main" id="{504D52B3-0981-241C-7BF7-1077F00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7" r="27274"/>
          <a:stretch>
            <a:fillRect/>
          </a:stretch>
        </p:blipFill>
        <p:spPr>
          <a:xfrm>
            <a:off x="-10646" y="1"/>
            <a:ext cx="457045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4819" y="1828801"/>
            <a:ext cx="5976516" cy="3866048"/>
          </a:xfrm>
        </p:spPr>
        <p:txBody>
          <a:bodyPr anchor="ctr">
            <a:normAutofit/>
          </a:bodyPr>
          <a:lstStyle/>
          <a:p>
            <a:pPr algn="l" rtl="0"/>
            <a:r>
              <a:rPr dirty="0"/>
              <a:t>Autonomous driving systems often assume clear lane markings and structured roads.</a:t>
            </a:r>
          </a:p>
          <a:p>
            <a:pPr algn="l" rtl="0"/>
            <a:r>
              <a:rPr dirty="0"/>
              <a:t>In many real-world scenarios, lanes are missing, faded, or completely unreliable.</a:t>
            </a:r>
          </a:p>
          <a:p>
            <a:pPr algn="l" rtl="0"/>
            <a:r>
              <a:rPr dirty="0"/>
              <a:t>Classical semantic segmentation only identifies where the road is, but does not provide a driving decision.</a:t>
            </a:r>
          </a:p>
          <a:p>
            <a:pPr algn="l" rtl="0"/>
            <a:r>
              <a:rPr dirty="0"/>
              <a:t>End-to-end steering models predict actions directly, but operate as a black box with no visual explanation.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6" y="1"/>
            <a:ext cx="46893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AA182A-8CC9-1E23-64C0-32DCBD8044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9512" b="1"/>
          <a:stretch>
            <a:fillRect/>
          </a:stretch>
        </p:blipFill>
        <p:spPr>
          <a:xfrm>
            <a:off x="20" y="10"/>
            <a:ext cx="6092361" cy="3433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68828-66B7-7419-EED1-D4921A7AB5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r="9575"/>
          <a:stretch>
            <a:fillRect/>
          </a:stretch>
        </p:blipFill>
        <p:spPr>
          <a:xfrm>
            <a:off x="6092381" y="-4715"/>
            <a:ext cx="6096444" cy="3438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CA17B-6547-2EC2-307E-03FAB0C900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 r="9388" b="1"/>
          <a:stretch>
            <a:fillRect/>
          </a:stretch>
        </p:blipFill>
        <p:spPr>
          <a:xfrm>
            <a:off x="20" y="3433715"/>
            <a:ext cx="6092361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D35B4C-ADBF-EBC7-0C79-A276F5685D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rcRect r="9328" b="1"/>
          <a:stretch>
            <a:fillRect/>
          </a:stretch>
        </p:blipFill>
        <p:spPr>
          <a:xfrm>
            <a:off x="6092381" y="3433713"/>
            <a:ext cx="609644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95B91-AF30-B419-B0DD-2B356452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36" y="1769540"/>
            <a:ext cx="9437575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 rtl="0"/>
            <a:r>
              <a:rPr lang="en-US" sz="5400">
                <a:solidFill>
                  <a:schemeClr val="tx1"/>
                </a:solidFill>
              </a:rPr>
              <a:t>Thank you! Questions?</a:t>
            </a:r>
            <a:br>
              <a:rPr lang="en-US" sz="5400">
                <a:solidFill>
                  <a:schemeClr val="tx1"/>
                </a:solidFill>
              </a:rPr>
            </a:b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8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AF7-1FE1-3959-C95F-97A8871D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5" cy="970450"/>
          </a:xfrm>
        </p:spPr>
        <p:txBody>
          <a:bodyPr>
            <a:normAutofit/>
          </a:bodyPr>
          <a:lstStyle/>
          <a:p>
            <a:r>
              <a:rPr lang="en-US" dirty="0"/>
              <a:t>Our Innovation (Approach)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731964"/>
            <a:ext cx="12188825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08C3FA-8B71-5B06-B754-E18B0D0A1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360939"/>
              </p:ext>
            </p:extLst>
          </p:nvPr>
        </p:nvGraphicFramePr>
        <p:xfrm>
          <a:off x="914161" y="1892830"/>
          <a:ext cx="10350979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579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0" y="-2"/>
            <a:ext cx="6087112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71" y="1118808"/>
            <a:ext cx="4670250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Dataset Choice: IDD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076" y="1118809"/>
            <a:ext cx="5048448" cy="4747681"/>
          </a:xfrm>
          <a:effectLst/>
        </p:spPr>
        <p:txBody>
          <a:bodyPr anchor="ctr">
            <a:normAutofit/>
          </a:bodyPr>
          <a:lstStyle/>
          <a:p>
            <a:pPr algn="l" rtl="0"/>
            <a:r>
              <a:rPr lang="en-US" dirty="0">
                <a:solidFill>
                  <a:schemeClr val="tx1"/>
                </a:solidFill>
              </a:rPr>
              <a:t>We use the India Driving Dataset (IDD), which represents highly unstructured road environments.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Scenes include missing lane markings, dense traffic, pedestrians, shadows, and irregular road boundaries.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This dataset forces spatial reasoning instead of relying on lane-following heuristics.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5976515" cy="970450"/>
          </a:xfrm>
        </p:spPr>
        <p:txBody>
          <a:bodyPr>
            <a:normAutofit/>
          </a:bodyPr>
          <a:lstStyle/>
          <a:p>
            <a:r>
              <a:rPr lang="en-US"/>
              <a:t>Raw 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557" y="1828801"/>
            <a:ext cx="5976515" cy="3866048"/>
          </a:xfrm>
        </p:spPr>
        <p:txBody>
          <a:bodyPr anchor="ctr">
            <a:normAutofit/>
          </a:bodyPr>
          <a:lstStyle/>
          <a:p>
            <a:pPr algn="l" rtl="0"/>
            <a:r>
              <a:rPr lang="en-US" dirty="0"/>
              <a:t>Original annotations are provided as JSON files containing polygonal regions.</a:t>
            </a:r>
          </a:p>
          <a:p>
            <a:pPr algn="l" rtl="0"/>
            <a:r>
              <a:rPr lang="en-US" dirty="0"/>
              <a:t>Polygons describe road, parking, drivable fallback areas, and other objects.</a:t>
            </a:r>
          </a:p>
          <a:p>
            <a:pPr algn="l" rtl="0"/>
            <a:r>
              <a:rPr lang="en-US" dirty="0"/>
              <a:t>Such representations are not directly usable for convolutional neural networks.</a:t>
            </a:r>
          </a:p>
        </p:txBody>
      </p:sp>
      <p:pic>
        <p:nvPicPr>
          <p:cNvPr id="5" name="Picture 4" descr="נוסחאות Chemical נכתבות בנייר">
            <a:extLst>
              <a:ext uri="{FF2B5EF4-FFF2-40B4-BE49-F238E27FC236}">
                <a16:creationId xmlns:a16="http://schemas.microsoft.com/office/drawing/2014/main" id="{105EF304-DCE1-40CC-F28F-16CF05A4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28" r="31484"/>
          <a:stretch>
            <a:fillRect/>
          </a:stretch>
        </p:blipFill>
        <p:spPr>
          <a:xfrm>
            <a:off x="7618366" y="10"/>
            <a:ext cx="457045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499514" y="1"/>
            <a:ext cx="46893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077947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Polygon to Mask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557" y="1732449"/>
            <a:ext cx="3077947" cy="4058751"/>
          </a:xfrm>
        </p:spPr>
        <p:txBody>
          <a:bodyPr anchor="t">
            <a:normAutofit/>
          </a:bodyPr>
          <a:lstStyle/>
          <a:p>
            <a:pPr algn="l" rtl="0"/>
            <a:r>
              <a:rPr lang="en-US" sz="1600" dirty="0"/>
              <a:t>Polygons are rasterized into pixel-wise masks in image space.</a:t>
            </a:r>
          </a:p>
          <a:p>
            <a:pPr algn="l" rtl="0"/>
            <a:r>
              <a:rPr lang="en-US" sz="1600" dirty="0"/>
              <a:t>All non-drivable objects (vehicles, pedestrians) are preserved as obstacles.</a:t>
            </a:r>
          </a:p>
          <a:p>
            <a:pPr algn="l" rtl="0"/>
            <a:r>
              <a:rPr lang="en-US" sz="1600" dirty="0"/>
              <a:t>This ensures that obstacles explicitly remove drivable regions from the road mask.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1764" y="1"/>
            <a:ext cx="7637061" cy="6858000"/>
          </a:xfrm>
          <a:prstGeom prst="rect">
            <a:avLst/>
          </a:prstGeom>
        </p:spPr>
      </p:pic>
      <p:pic>
        <p:nvPicPr>
          <p:cNvPr id="12" name="Picture 4" descr="גרפיקה ממדית של אדם">
            <a:extLst>
              <a:ext uri="{FF2B5EF4-FFF2-40B4-BE49-F238E27FC236}">
                <a16:creationId xmlns:a16="http://schemas.microsoft.com/office/drawing/2014/main" id="{C80D203C-A894-AB7B-182E-FC38DF4436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8" r="-2" b="8765"/>
          <a:stretch>
            <a:fillRect/>
          </a:stretch>
        </p:blipFill>
        <p:spPr>
          <a:xfrm>
            <a:off x="4653082" y="10"/>
            <a:ext cx="753574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אדם המצביע על מפה">
            <a:extLst>
              <a:ext uri="{FF2B5EF4-FFF2-40B4-BE49-F238E27FC236}">
                <a16:creationId xmlns:a16="http://schemas.microsoft.com/office/drawing/2014/main" id="{8C4ECEFE-9D10-B098-DEAD-25869364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35" r="26146" b="-1"/>
          <a:stretch>
            <a:fillRect/>
          </a:stretch>
        </p:blipFill>
        <p:spPr>
          <a:xfrm>
            <a:off x="-8619" y="10"/>
            <a:ext cx="6094411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5396" y="1"/>
            <a:ext cx="59334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695" y="609600"/>
            <a:ext cx="4536943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/>
              <a:t>Ground Truth for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695" y="1732449"/>
            <a:ext cx="4402450" cy="4058751"/>
          </a:xfrm>
        </p:spPr>
        <p:txBody>
          <a:bodyPr anchor="t">
            <a:normAutofit/>
          </a:bodyPr>
          <a:lstStyle/>
          <a:p>
            <a:pPr algn="l" rtl="0"/>
            <a:r>
              <a:rPr lang="en-US" sz="1800" dirty="0"/>
              <a:t>From the drivable mask, we compute a continuous safety representation.</a:t>
            </a:r>
          </a:p>
          <a:p>
            <a:pPr algn="l" rtl="0"/>
            <a:r>
              <a:rPr lang="en-US" sz="1800" dirty="0"/>
              <a:t>Distance Transform assigns higher values to pixels farther from obstacles and borders.</a:t>
            </a:r>
          </a:p>
          <a:p>
            <a:pPr algn="l" rtl="0"/>
            <a:r>
              <a:rPr lang="en-US" sz="1800" dirty="0"/>
              <a:t>Spatial gradients of this map define a vector field pointing toward safer regions.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E734FD0E-0176-4D52-2A5A-FD8F94BEDF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r="26"/>
          <a:stretch>
            <a:fillRect/>
          </a:stretch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5" cy="970450"/>
          </a:xfrm>
        </p:spPr>
        <p:txBody>
          <a:bodyPr>
            <a:normAutofit/>
          </a:bodyPr>
          <a:lstStyle/>
          <a:p>
            <a:r>
              <a:rPr lang="en-US" dirty="0"/>
              <a:t>Algorithm 1: Ground Truth Flow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557" y="1732449"/>
            <a:ext cx="10351065" cy="4058751"/>
          </a:xfrm>
        </p:spPr>
        <p:txBody>
          <a:bodyPr anchor="ctr">
            <a:normAutofit/>
          </a:bodyPr>
          <a:lstStyle/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Input: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    Drivable area mask M  (binary)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endParaRPr lang="en-US" sz="1500" dirty="0"/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Steps: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1. </a:t>
            </a:r>
            <a:r>
              <a:rPr lang="en-US" sz="1500" dirty="0" err="1"/>
              <a:t>BinaryRoad</a:t>
            </a:r>
            <a:r>
              <a:rPr lang="en-US" sz="1500" dirty="0"/>
              <a:t> </a:t>
            </a:r>
            <a:r>
              <a:rPr lang="he-IL" sz="1500" dirty="0"/>
              <a:t>		</a:t>
            </a:r>
            <a:r>
              <a:rPr lang="en-US" sz="1500" dirty="0"/>
              <a:t>extract drivable pixels from M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2. </a:t>
            </a:r>
            <a:r>
              <a:rPr lang="en-US" sz="1500" dirty="0" err="1"/>
              <a:t>DistMap</a:t>
            </a:r>
            <a:r>
              <a:rPr lang="en-US" sz="1500" dirty="0"/>
              <a:t> </a:t>
            </a:r>
            <a:r>
              <a:rPr lang="he-IL" sz="1500" dirty="0"/>
              <a:t>		</a:t>
            </a:r>
            <a:r>
              <a:rPr lang="en-US" sz="1500" dirty="0"/>
              <a:t>   </a:t>
            </a:r>
            <a:r>
              <a:rPr lang="en-US" sz="1500" dirty="0" err="1"/>
              <a:t>DistanceTransform</a:t>
            </a:r>
            <a:r>
              <a:rPr lang="en-US" sz="1500" dirty="0"/>
              <a:t>(</a:t>
            </a:r>
            <a:r>
              <a:rPr lang="en-US" sz="1500" dirty="0" err="1"/>
              <a:t>BinaryRoad</a:t>
            </a:r>
            <a:r>
              <a:rPr lang="en-US" sz="1500" dirty="0"/>
              <a:t>)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3. </a:t>
            </a:r>
            <a:r>
              <a:rPr lang="en-US" sz="1500" dirty="0" err="1"/>
              <a:t>GradX</a:t>
            </a:r>
            <a:r>
              <a:rPr lang="en-US" sz="1500" dirty="0"/>
              <a:t>, </a:t>
            </a:r>
            <a:r>
              <a:rPr lang="en-US" sz="1500" dirty="0" err="1"/>
              <a:t>GradY</a:t>
            </a:r>
            <a:r>
              <a:rPr lang="en-US" sz="1500" dirty="0"/>
              <a:t> </a:t>
            </a:r>
            <a:r>
              <a:rPr lang="he-IL" sz="1500" dirty="0"/>
              <a:t>		</a:t>
            </a:r>
            <a:r>
              <a:rPr lang="en-US" sz="1500" dirty="0"/>
              <a:t>     ∇</a:t>
            </a:r>
            <a:r>
              <a:rPr lang="en-US" sz="1500" dirty="0" err="1"/>
              <a:t>DistMap</a:t>
            </a:r>
            <a:endParaRPr lang="en-US" sz="1500" dirty="0"/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4. Flow </a:t>
            </a:r>
            <a:r>
              <a:rPr lang="he-IL" sz="1500" dirty="0"/>
              <a:t>		</a:t>
            </a:r>
            <a:r>
              <a:rPr lang="en-US" sz="1500" dirty="0"/>
              <a:t> Normalize([</a:t>
            </a:r>
            <a:r>
              <a:rPr lang="en-US" sz="1500" dirty="0" err="1"/>
              <a:t>GradX</a:t>
            </a:r>
            <a:r>
              <a:rPr lang="en-US" sz="1500" dirty="0"/>
              <a:t>, </a:t>
            </a:r>
            <a:r>
              <a:rPr lang="en-US" sz="1500" dirty="0" err="1"/>
              <a:t>GradY</a:t>
            </a:r>
            <a:r>
              <a:rPr lang="en-US" sz="1500" dirty="0"/>
              <a:t>])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endParaRPr lang="en-US" sz="1500" dirty="0"/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Output: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    Safety Potential Map (</a:t>
            </a:r>
            <a:r>
              <a:rPr lang="en-US" sz="1500" dirty="0" err="1"/>
              <a:t>DistMap</a:t>
            </a:r>
            <a:r>
              <a:rPr lang="en-US" sz="1500" dirty="0"/>
              <a:t>)</a:t>
            </a:r>
          </a:p>
          <a:p>
            <a:pPr algn="l" rtl="0">
              <a:lnSpc>
                <a:spcPct val="90000"/>
              </a:lnSpc>
              <a:buClr>
                <a:srgbClr val="33A953"/>
              </a:buClr>
            </a:pPr>
            <a:r>
              <a:rPr lang="en-US" sz="1500" dirty="0"/>
              <a:t>    Flow Field (Flow)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FFE299-D5C2-BAB4-A92B-2D55E72DC3E7}"/>
              </a:ext>
            </a:extLst>
          </p:cNvPr>
          <p:cNvCxnSpPr/>
          <p:nvPr/>
        </p:nvCxnSpPr>
        <p:spPr>
          <a:xfrm>
            <a:off x="2624328" y="3291840"/>
            <a:ext cx="548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21DE26-EFAB-5578-282B-FB7924A27E24}"/>
              </a:ext>
            </a:extLst>
          </p:cNvPr>
          <p:cNvCxnSpPr/>
          <p:nvPr/>
        </p:nvCxnSpPr>
        <p:spPr>
          <a:xfrm>
            <a:off x="2350008" y="3590544"/>
            <a:ext cx="548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6121E7-D0C1-19FA-ECD1-48D2B2AD2754}"/>
              </a:ext>
            </a:extLst>
          </p:cNvPr>
          <p:cNvCxnSpPr/>
          <p:nvPr/>
        </p:nvCxnSpPr>
        <p:spPr>
          <a:xfrm>
            <a:off x="2898648" y="3901440"/>
            <a:ext cx="548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C4C7FF-05B1-F3C8-E180-81A3B31F214D}"/>
              </a:ext>
            </a:extLst>
          </p:cNvPr>
          <p:cNvCxnSpPr/>
          <p:nvPr/>
        </p:nvCxnSpPr>
        <p:spPr>
          <a:xfrm>
            <a:off x="2075688" y="4248912"/>
            <a:ext cx="548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4" y="537004"/>
            <a:ext cx="505519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 rtl="0"/>
            <a:r>
              <a:rPr lang="en-US" sz="3600" dirty="0"/>
              <a:t>Preprocessing Visualizations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B6AF5-9A62-6CE0-EDE4-43841FB7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5737" y="3664464"/>
            <a:ext cx="6903531" cy="1915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ECDBA-B4FC-EFB6-6138-EEF8C41F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84" y="3664464"/>
            <a:ext cx="6903532" cy="1915729"/>
          </a:xfrm>
          <a:prstGeom prst="rect">
            <a:avLst/>
          </a:prstGeom>
        </p:spPr>
      </p:pic>
      <p:sp>
        <p:nvSpPr>
          <p:cNvPr id="36" name="TextBox 5"/>
          <p:cNvSpPr txBox="1"/>
          <p:nvPr/>
        </p:nvSpPr>
        <p:spPr>
          <a:xfrm>
            <a:off x="6094412" y="721895"/>
            <a:ext cx="4925665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7F171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From left to right:</a:t>
            </a:r>
            <a:endParaRPr lang="he-IL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7F17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raw image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7F17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drivable mask after polygon rasterization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7F17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and the resulting potential map used to derive the flow field.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צפחה">
  <a:themeElements>
    <a:clrScheme name="צפחה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צפחה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צפחה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TM04033929[[fn=צפחה]]</Template>
  <TotalTime>139</TotalTime>
  <Words>916</Words>
  <Application>Microsoft Office PowerPoint</Application>
  <PresentationFormat>Custom</PresentationFormat>
  <Paragraphs>127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Calisto MT</vt:lpstr>
      <vt:lpstr>Wingdings 2</vt:lpstr>
      <vt:lpstr>צפחה</vt:lpstr>
      <vt:lpstr>Learning Explainable Navigation Cues via Dual-Head Deep Learning</vt:lpstr>
      <vt:lpstr>Problem Statement</vt:lpstr>
      <vt:lpstr>Our Innovation (Approach)</vt:lpstr>
      <vt:lpstr>Dataset Choice: IDD</vt:lpstr>
      <vt:lpstr>Raw Data Representation</vt:lpstr>
      <vt:lpstr>Polygon to Mask Conversion</vt:lpstr>
      <vt:lpstr>Ground Truth for Navigation</vt:lpstr>
      <vt:lpstr>Algorithm 1: Ground Truth Flow Construction</vt:lpstr>
      <vt:lpstr>Preprocessing Visualizations</vt:lpstr>
      <vt:lpstr>Proposed Model- Dual-Head ResNet50 Model</vt:lpstr>
      <vt:lpstr>Algorithm 2: Dual-Head Forward Pass</vt:lpstr>
      <vt:lpstr>Training Setup</vt:lpstr>
      <vt:lpstr>Smart Augmentations</vt:lpstr>
      <vt:lpstr>Baselines – Competitors</vt:lpstr>
      <vt:lpstr>Quantitative Comparison</vt:lpstr>
      <vt:lpstr>Qualitative Comparison: All Models</vt:lpstr>
      <vt:lpstr>Runtime Performance</vt:lpstr>
      <vt:lpstr>Conclusions</vt:lpstr>
      <vt:lpstr>Future Work</vt:lpstr>
      <vt:lpstr>Thank you! Questions?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שחר לוי</dc:creator>
  <cp:keywords/>
  <dc:description>generated using python-pptx</dc:description>
  <cp:lastModifiedBy>גיא יוגב</cp:lastModifiedBy>
  <cp:revision>6</cp:revision>
  <dcterms:created xsi:type="dcterms:W3CDTF">2013-01-27T09:14:16Z</dcterms:created>
  <dcterms:modified xsi:type="dcterms:W3CDTF">2026-01-19T08:20:36Z</dcterms:modified>
  <cp:category/>
</cp:coreProperties>
</file>